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15"/>
  </p:notesMasterIdLst>
  <p:sldIdLst>
    <p:sldId id="256" r:id="rId2"/>
    <p:sldId id="258" r:id="rId3"/>
    <p:sldId id="257" r:id="rId4"/>
    <p:sldId id="262" r:id="rId5"/>
    <p:sldId id="266" r:id="rId6"/>
    <p:sldId id="269" r:id="rId7"/>
    <p:sldId id="271" r:id="rId8"/>
    <p:sldId id="268" r:id="rId9"/>
    <p:sldId id="267" r:id="rId10"/>
    <p:sldId id="263" r:id="rId11"/>
    <p:sldId id="264" r:id="rId12"/>
    <p:sldId id="265" r:id="rId13"/>
    <p:sldId id="270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ek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86" autoAdjust="0"/>
  </p:normalViewPr>
  <p:slideViewPr>
    <p:cSldViewPr>
      <p:cViewPr varScale="1">
        <p:scale>
          <a:sx n="78" d="100"/>
          <a:sy n="78" d="100"/>
        </p:scale>
        <p:origin x="159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78FD7-9F6E-4182-AA13-A52C37C46FE1}" type="datetimeFigureOut">
              <a:rPr lang="sk-SK" smtClean="0"/>
              <a:t>20. 12. 2024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96559-591B-4CB4-9CFC-CA8BE63C57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583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96559-591B-4CB4-9CFC-CA8BE63C577A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1625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5885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378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9555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8545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10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4033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5261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676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488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166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5564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8029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16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3324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0854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6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20. 12. 2024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420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vs.edu.sk/prehlady.asp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hyperlink" Target="https://help.edupage.org/sk/u646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miero.sk/" TargetMode="External"/><Relationship Id="rId2" Type="http://schemas.openxmlformats.org/officeDocument/2006/relationships/hyperlink" Target="file:///C:\Users\juris\Desktop\KV\Volba-povolani-202425.ppt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Volba-povolani-202425.pptx" TargetMode="External"/><Relationship Id="rId4" Type="http://schemas.openxmlformats.org/officeDocument/2006/relationships/hyperlink" Target="http://www.strednapreteba.sk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>
                <a:latin typeface="Arial" pitchFamily="34" charset="0"/>
                <a:cs typeface="Arial" pitchFamily="34" charset="0"/>
              </a:rPr>
              <a:t>Voľba povolania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>
                <a:latin typeface="Arial" pitchFamily="34" charset="0"/>
                <a:cs typeface="Arial" pitchFamily="34" charset="0"/>
              </a:rPr>
              <a:t>ZŠ Trebišovská 10, Košice                 2024/2025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533400"/>
            <a:ext cx="4351311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77112" y="304800"/>
            <a:ext cx="7866888" cy="1143000"/>
          </a:xfrm>
        </p:spPr>
        <p:txBody>
          <a:bodyPr>
            <a:normAutofit/>
          </a:bodyPr>
          <a:lstStyle/>
          <a:p>
            <a:r>
              <a:rPr lang="sk-SK" b="1" dirty="0">
                <a:latin typeface="Arial" pitchFamily="34" charset="0"/>
                <a:cs typeface="Arial" pitchFamily="34" charset="0"/>
              </a:rPr>
              <a:t>Možnosti  odborného poradenstva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42415" y="1676400"/>
            <a:ext cx="6591985" cy="423482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endParaRPr lang="cs-CZ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začiatku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školského roku bolo realizované psychologické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vyšetrenia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výber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SŠ a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individuálne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poradenstvo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žiakom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so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psychologičkou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z CPP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Zuzkin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park 10.,  Mgr. Vierou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Lehotskou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Font typeface="Wingdings" pitchFamily="2" charset="2"/>
              <a:buChar char="Ø"/>
            </a:pP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žiaci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navštívili workshop SŠ : Mladý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tvorca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Správna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voľba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Kulturparku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Font typeface="Wingdings" pitchFamily="2" charset="2"/>
              <a:buChar char="Ø"/>
            </a:pP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žiaci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navštívili  SOŠ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priemyselných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technológií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Šaci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SOŠ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technickú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na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Kukučínovej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Košiciach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Font typeface="Wingdings" pitchFamily="2" charset="2"/>
              <a:buChar char="Ø"/>
            </a:pP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počas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DOD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strednej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školy – je možno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získať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najviac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informácií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danej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SŠ,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niektoré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školy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realizujú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prípravné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kurzy  a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žiaci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si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môžu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vyskúšať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aj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skúšobné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testy, termíny sú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zverejňované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priebežne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na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stránkach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SŠ, </a:t>
            </a:r>
          </a:p>
          <a:p>
            <a:pPr>
              <a:buFont typeface="Wingdings" pitchFamily="2" charset="2"/>
              <a:buChar char="Ø"/>
            </a:pP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dňoch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11.-13.12. 2024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uskutočnil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online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veľtrh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SŠ s umelou </a:t>
            </a:r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inteligenciou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sk-SK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je určený pre deviatakov a ich rodičov,</a:t>
            </a:r>
            <a:br>
              <a:rPr lang="sk-SK" sz="1600" dirty="0">
                <a:solidFill>
                  <a:schemeClr val="tx1"/>
                </a:solidFill>
              </a:rPr>
            </a:br>
            <a:r>
              <a:rPr lang="sk-SK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cieľom je zlepšiť informovanosť žiakov a ich rodičov a pomôcť im vo výbere SŠ.</a:t>
            </a:r>
            <a:endParaRPr lang="cs-CZ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cs-CZ" sz="16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cs-CZ" sz="3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cs-CZ" sz="2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cs-CZ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cs-CZ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cs-CZ" sz="2400" dirty="0">
              <a:latin typeface="Arial" pitchFamily="34" charset="0"/>
              <a:cs typeface="Arial" pitchFamily="34" charset="0"/>
            </a:endParaRPr>
          </a:p>
          <a:p>
            <a:endParaRPr lang="cs-CZ" sz="2400" b="1" dirty="0">
              <a:latin typeface="Arial" pitchFamily="34" charset="0"/>
              <a:cs typeface="Arial" pitchFamily="34" charset="0"/>
            </a:endParaRPr>
          </a:p>
          <a:p>
            <a:endParaRPr lang="sk-SK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Arial" pitchFamily="34" charset="0"/>
                <a:cs typeface="Arial" pitchFamily="34" charset="0"/>
              </a:rPr>
              <a:t>Podľa čoho vybrať SŠ 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42415" y="1524000"/>
            <a:ext cx="6591985" cy="4387222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Ø"/>
            </a:pPr>
            <a:endParaRPr lang="cs-CZ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cs-CZ" sz="1900" dirty="0" err="1">
                <a:latin typeface="Arial" pitchFamily="34" charset="0"/>
                <a:cs typeface="Arial" pitchFamily="34" charset="0"/>
              </a:rPr>
              <a:t>Pri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1900" dirty="0" err="1">
                <a:latin typeface="Arial" pitchFamily="34" charset="0"/>
                <a:cs typeface="Arial" pitchFamily="34" charset="0"/>
              </a:rPr>
              <a:t>výbere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1900" dirty="0" err="1">
                <a:latin typeface="Arial" pitchFamily="34" charset="0"/>
                <a:cs typeface="Arial" pitchFamily="34" charset="0"/>
              </a:rPr>
              <a:t>strednej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školy je </a:t>
            </a:r>
            <a:r>
              <a:rPr lang="cs-CZ" sz="1900" dirty="0" err="1">
                <a:latin typeface="Arial" pitchFamily="34" charset="0"/>
                <a:cs typeface="Arial" pitchFamily="34" charset="0"/>
              </a:rPr>
              <a:t>potrebné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1900" dirty="0" err="1">
                <a:latin typeface="Arial" pitchFamily="34" charset="0"/>
                <a:cs typeface="Arial" pitchFamily="34" charset="0"/>
              </a:rPr>
              <a:t>zvážiť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u </a:t>
            </a:r>
            <a:r>
              <a:rPr lang="cs-CZ" sz="1900" dirty="0" err="1">
                <a:latin typeface="Arial" pitchFamily="34" charset="0"/>
                <a:cs typeface="Arial" pitchFamily="34" charset="0"/>
              </a:rPr>
              <a:t>dieťaťa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9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záujmy</a:t>
            </a:r>
            <a:r>
              <a:rPr lang="cs-CZ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talent</a:t>
            </a:r>
            <a:endParaRPr lang="cs-CZ" sz="19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zdravotný stav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9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schopnosti</a:t>
            </a:r>
            <a:r>
              <a:rPr lang="cs-CZ" sz="1900">
                <a:latin typeface="Arial" pitchFamily="34" charset="0"/>
                <a:cs typeface="Arial" pitchFamily="34" charset="0"/>
              </a:rPr>
              <a:t>, </a:t>
            </a:r>
            <a:r>
              <a:rPr lang="cs-CZ" sz="1900" dirty="0" err="1">
                <a:latin typeface="Arial" pitchFamily="34" charset="0"/>
                <a:cs typeface="Arial" pitchFamily="34" charset="0"/>
              </a:rPr>
              <a:t>študijné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výsledky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možnosti </a:t>
            </a:r>
            <a:r>
              <a:rPr lang="cs-CZ" sz="19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zamestnať</a:t>
            </a:r>
            <a:r>
              <a:rPr lang="cs-CZ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9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</a:t>
            </a:r>
            <a:r>
              <a:rPr lang="cs-CZ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po skončení školy, </a:t>
            </a:r>
            <a:r>
              <a:rPr lang="cs-CZ" sz="1900" dirty="0" err="1">
                <a:latin typeface="Arial" pitchFamily="34" charset="0"/>
                <a:cs typeface="Arial" pitchFamily="34" charset="0"/>
              </a:rPr>
              <a:t>podľa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1900" dirty="0" err="1">
                <a:latin typeface="Arial" pitchFamily="34" charset="0"/>
                <a:cs typeface="Arial" pitchFamily="34" charset="0"/>
              </a:rPr>
              <a:t>požiadaviek</a:t>
            </a:r>
            <a:r>
              <a:rPr lang="cs-CZ" sz="1900" dirty="0">
                <a:latin typeface="Arial" pitchFamily="34" charset="0"/>
                <a:cs typeface="Arial" pitchFamily="34" charset="0"/>
              </a:rPr>
              <a:t> trhu práce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1900" dirty="0">
              <a:latin typeface="Arial" pitchFamily="34" charset="0"/>
              <a:cs typeface="Arial" pitchFamily="34" charset="0"/>
            </a:endParaRPr>
          </a:p>
          <a:p>
            <a:endParaRPr lang="sk-SK" sz="1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59675" y="685800"/>
            <a:ext cx="6589199" cy="1280890"/>
          </a:xfrm>
        </p:spPr>
        <p:txBody>
          <a:bodyPr>
            <a:normAutofit/>
          </a:bodyPr>
          <a:lstStyle/>
          <a:p>
            <a:r>
              <a:rPr lang="sk-SK" sz="3200" b="1" dirty="0">
                <a:latin typeface="Arial" panose="020B0604020202020204" pitchFamily="34" charset="0"/>
                <a:cs typeface="Arial" panose="020B0604020202020204" pitchFamily="34" charset="0"/>
              </a:rPr>
              <a:t>Ako</a:t>
            </a:r>
            <a:r>
              <a:rPr lang="sk-SK" sz="3600" b="1" dirty="0">
                <a:latin typeface="Arial" panose="020B0604020202020204" pitchFamily="34" charset="0"/>
                <a:cs typeface="Arial" panose="020B0604020202020204" pitchFamily="34" charset="0"/>
              </a:rPr>
              <a:t> postupovať na stránke </a:t>
            </a:r>
            <a:r>
              <a:rPr lang="sk-SK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svsmi</a:t>
            </a:r>
            <a:r>
              <a:rPr lang="sk-SK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sk-SK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59675" y="2057400"/>
            <a:ext cx="6800088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sk-SK" sz="2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latin typeface="Arial" pitchFamily="34" charset="0"/>
                <a:cs typeface="Arial" pitchFamily="34" charset="0"/>
              </a:rPr>
              <a:t>  naplnenosť a možnosti štúdia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latin typeface="Arial" pitchFamily="34" charset="0"/>
                <a:cs typeface="Arial" pitchFamily="34" charset="0"/>
              </a:rPr>
              <a:t>  kraj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latin typeface="Arial" pitchFamily="34" charset="0"/>
                <a:cs typeface="Arial" pitchFamily="34" charset="0"/>
              </a:rPr>
              <a:t>  typ školy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latin typeface="Arial" pitchFamily="34" charset="0"/>
                <a:cs typeface="Arial" pitchFamily="34" charset="0"/>
              </a:rPr>
              <a:t>  zobraz školy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3034682" y="1231037"/>
            <a:ext cx="5804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hlinkClick r:id="rId2"/>
              </a:rPr>
              <a:t>https://www.svs.edu.sk/prehlady.aspx</a:t>
            </a:r>
            <a:endParaRPr lang="sk-SK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latin typeface="Arial" pitchFamily="34" charset="0"/>
                <a:cs typeface="Arial" pitchFamily="34" charset="0"/>
              </a:rPr>
              <a:t>Informácie o prijímacom pokračovaní</a:t>
            </a:r>
            <a:br>
              <a:rPr lang="sk-SK" b="1" dirty="0">
                <a:latin typeface="Arial" pitchFamily="34" charset="0"/>
                <a:cs typeface="Arial" pitchFamily="34" charset="0"/>
              </a:rPr>
            </a:br>
            <a:br>
              <a:rPr lang="sk-SK" b="1" dirty="0">
                <a:latin typeface="Arial" pitchFamily="34" charset="0"/>
                <a:cs typeface="Arial" pitchFamily="34" charset="0"/>
              </a:rPr>
            </a:br>
            <a:endParaRPr lang="sk-SK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1371600" y="2363469"/>
            <a:ext cx="67056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r>
              <a:rPr lang="sk-SK" sz="2000" dirty="0">
                <a:latin typeface="Arial" pitchFamily="34" charset="0"/>
                <a:cs typeface="Arial" pitchFamily="34" charset="0"/>
              </a:rPr>
              <a:t>rodič (zákonný zástupca) žiaka podáva  </a:t>
            </a:r>
            <a:r>
              <a:rPr lang="sk-SK" sz="20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Clr>
                <a:schemeClr val="accent1"/>
              </a:buClr>
            </a:pPr>
            <a:r>
              <a:rPr lang="sk-SK" sz="2000" i="1" dirty="0">
                <a:latin typeface="Arial" pitchFamily="34" charset="0"/>
                <a:cs typeface="Arial" pitchFamily="34" charset="0"/>
              </a:rPr>
              <a:t>    1 elektronickú prihlášku cez </a:t>
            </a:r>
            <a:r>
              <a:rPr lang="sk-SK" sz="2000" i="1" dirty="0" err="1">
                <a:latin typeface="Arial" pitchFamily="34" charset="0"/>
                <a:cs typeface="Arial" pitchFamily="34" charset="0"/>
              </a:rPr>
              <a:t>Edupage</a:t>
            </a:r>
            <a:r>
              <a:rPr lang="sk-SK" sz="2000" i="1" dirty="0">
                <a:latin typeface="Arial" pitchFamily="34" charset="0"/>
                <a:cs typeface="Arial" pitchFamily="34" charset="0"/>
              </a:rPr>
              <a:t> , </a:t>
            </a:r>
          </a:p>
          <a:p>
            <a:pPr>
              <a:buClr>
                <a:schemeClr val="accent1"/>
              </a:buClr>
            </a:pPr>
            <a:endParaRPr lang="sk-SK" sz="2000" i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r>
              <a:rPr lang="sk-SK" sz="2000" i="1" dirty="0">
                <a:latin typeface="Arial" pitchFamily="34" charset="0"/>
                <a:cs typeface="Arial" pitchFamily="34" charset="0"/>
              </a:rPr>
              <a:t>na ktorej 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sa napíšu - vyberú 2 - 4 stredné školy,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endParaRPr lang="sk-SK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r>
              <a:rPr lang="sk-SK" sz="2000" dirty="0">
                <a:latin typeface="Arial" pitchFamily="34" charset="0"/>
                <a:cs typeface="Arial" pitchFamily="34" charset="0"/>
              </a:rPr>
              <a:t>žiaci si môžu vybrať najviac 2 školy s talentovou skúškou,</a:t>
            </a:r>
          </a:p>
          <a:p>
            <a:pPr>
              <a:buClr>
                <a:schemeClr val="accent1"/>
              </a:buClr>
            </a:pPr>
            <a:endParaRPr lang="sk-SK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r>
              <a:rPr lang="sk-SK" sz="2000" dirty="0">
                <a:latin typeface="Arial" pitchFamily="34" charset="0"/>
                <a:cs typeface="Arial" pitchFamily="34" charset="0"/>
              </a:rPr>
              <a:t>žiaci si môžu vybrať najviac 2 školy bez talentovej skúšky,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r>
              <a:rPr lang="sk-SK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prihlášku je potrebné podať do 20. 2. 2025 </a:t>
            </a:r>
          </a:p>
          <a:p>
            <a:pPr>
              <a:buClr>
                <a:schemeClr val="accent1"/>
              </a:buClr>
            </a:pPr>
            <a:r>
              <a:rPr lang="sk-SK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(17. - 21. 2. 2025 sú jarné prázdniny)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endParaRPr lang="sk-SK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endParaRPr lang="sk-SK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Ø"/>
            </a:pPr>
            <a:endParaRPr lang="sk-SK" sz="2000" dirty="0">
              <a:latin typeface="Arial" pitchFamily="34" charset="0"/>
              <a:cs typeface="Arial" pitchFamily="34" charset="0"/>
            </a:endParaRPr>
          </a:p>
          <a:p>
            <a:endParaRPr lang="sk-SK" sz="20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sk-SK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pic>
        <p:nvPicPr>
          <p:cNvPr id="3074" name="Picture 2" descr="G:\Voľba\ži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0776" y="165641"/>
            <a:ext cx="1951025" cy="1082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976090"/>
          </a:xfrm>
        </p:spPr>
        <p:txBody>
          <a:bodyPr>
            <a:noAutofit/>
          </a:bodyPr>
          <a:lstStyle/>
          <a:p>
            <a:r>
              <a:rPr lang="sk-SK" sz="1800" b="1" dirty="0"/>
              <a:t>Zoznam učebných odborov a študijných odborov,            v ktorých sa vyžaduje zdravotná spôsobilosť študovať príslušný odbor vzdelávania pre školský rok 2024/2025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5893" y="1600200"/>
            <a:ext cx="6591300" cy="779886"/>
          </a:xfrm>
          <a:prstGeom prst="rect">
            <a:avLst/>
          </a:prstGeom>
        </p:spPr>
      </p:pic>
      <p:pic>
        <p:nvPicPr>
          <p:cNvPr id="5" name="Zástupný objekt pre obsah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193" y="2438400"/>
            <a:ext cx="4473213" cy="41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85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Zmena termínov talentových skúšok</a:t>
            </a:r>
          </a:p>
        </p:txBody>
      </p:sp>
      <p:pic>
        <p:nvPicPr>
          <p:cNvPr id="4" name="Zástupný objekt pre obsah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2133600"/>
            <a:ext cx="526010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87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4DC6F9-604D-C139-3F84-5B0C92276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Arial" pitchFamily="34" charset="0"/>
                <a:cs typeface="Arial" pitchFamily="34" charset="0"/>
              </a:rPr>
              <a:t>Dôležité termíny</a:t>
            </a:r>
            <a:endParaRPr lang="sk-SK" sz="3200" b="1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6479B05-CEF3-6D74-6D6E-31A31847C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447800"/>
            <a:ext cx="6591985" cy="5105400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k-S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k-S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lvl="0" indent="0">
              <a:lnSpc>
                <a:spcPct val="115000"/>
              </a:lnSpc>
              <a:buSzPts val="1600"/>
              <a:buNone/>
            </a:pPr>
            <a:r>
              <a:rPr lang="sk-SK" sz="5600" i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1.kolo </a:t>
            </a:r>
            <a:r>
              <a:rPr lang="sk-SK" sz="5600" i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sk-SK" sz="5600" i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rijímacie skúšky na SŠ, ktoré nevyžadujú talentovú skúšku:</a:t>
            </a:r>
            <a:endParaRPr lang="sk-SK" sz="5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sk-SK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Termín :</a:t>
            </a:r>
            <a:r>
              <a:rPr lang="sk-SK" sz="5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5.5. - 6. 5</a:t>
            </a:r>
            <a:r>
              <a:rPr lang="sk-SK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2025   </a:t>
            </a:r>
          </a:p>
          <a:p>
            <a:pPr marL="0" lvl="0" indent="0">
              <a:lnSpc>
                <a:spcPct val="115000"/>
              </a:lnSpc>
              <a:buNone/>
            </a:pPr>
            <a:r>
              <a:rPr lang="sk-SK" sz="5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</a:t>
            </a:r>
            <a:r>
              <a:rPr lang="sk-SK" sz="56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Termín  : </a:t>
            </a:r>
            <a:r>
              <a:rPr lang="sk-SK" sz="5500" b="1" dirty="0">
                <a:solidFill>
                  <a:srgbClr val="FF0000"/>
                </a:solidFill>
              </a:rPr>
              <a:t>12.5. -13.5.</a:t>
            </a:r>
            <a:r>
              <a:rPr lang="sk-SK" sz="4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2025 </a:t>
            </a:r>
            <a:endParaRPr lang="sk-SK" sz="56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buSzPts val="1600"/>
              <a:buNone/>
            </a:pPr>
            <a:r>
              <a:rPr lang="sk-SK" sz="5600" i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kolo prijímacích skúšok</a:t>
            </a:r>
            <a:r>
              <a:rPr lang="sk-SK" sz="560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sk-SK" sz="56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sk-SK" sz="560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.6.  2025</a:t>
            </a:r>
            <a:endParaRPr lang="sk-SK" sz="5600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buSzPts val="1600"/>
              <a:buNone/>
            </a:pPr>
            <a:r>
              <a:rPr lang="sk-SK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(Pre žiakov, ktorí neboli prijatí ani na jednu SŠ).</a:t>
            </a:r>
            <a:r>
              <a:rPr lang="sk-SK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sk-SK" sz="6400" i="1" u="sng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buSzPts val="1600"/>
              <a:buNone/>
            </a:pPr>
            <a:r>
              <a:rPr lang="sk-SK" sz="6400" i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Stredné športové školy</a:t>
            </a:r>
            <a:r>
              <a:rPr lang="sk-SK" sz="6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 </a:t>
            </a:r>
            <a:endParaRPr lang="sk-SK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" indent="0">
              <a:lnSpc>
                <a:spcPct val="115000"/>
              </a:lnSpc>
              <a:buNone/>
            </a:pPr>
            <a:r>
              <a:rPr lang="sk-SK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sk-SK" sz="4900" b="1" dirty="0"/>
              <a:t>17.3. - 31.3. 2025  </a:t>
            </a:r>
            <a:r>
              <a:rPr lang="sk-SK" sz="5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 všetky druhy športov</a:t>
            </a:r>
          </a:p>
          <a:p>
            <a:pPr marL="0" lvl="0" indent="0">
              <a:lnSpc>
                <a:spcPct val="115000"/>
              </a:lnSpc>
              <a:buSzPts val="1600"/>
              <a:buNone/>
            </a:pPr>
            <a:r>
              <a:rPr lang="sk-SK" sz="5600" u="sng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Testovanie 9 </a:t>
            </a:r>
            <a:r>
              <a:rPr lang="sk-SK" sz="5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sk-SK" sz="56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19.3. 2025</a:t>
            </a:r>
          </a:p>
          <a:p>
            <a:pPr marL="0" lvl="0" indent="0">
              <a:lnSpc>
                <a:spcPct val="115000"/>
              </a:lnSpc>
              <a:buSzPts val="1600"/>
              <a:buNone/>
            </a:pPr>
            <a:r>
              <a:rPr lang="sk-SK" sz="5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Náhradný termín: </a:t>
            </a:r>
            <a:r>
              <a:rPr lang="sk-SK" sz="56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2.4.2025</a:t>
            </a:r>
          </a:p>
          <a:p>
            <a:pPr marL="114300" indent="0">
              <a:lnSpc>
                <a:spcPct val="115000"/>
              </a:lnSpc>
              <a:buNone/>
            </a:pPr>
            <a:endParaRPr lang="sk-SK" sz="5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sk-SK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0534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81223C-BBC3-3D14-E0F2-5294A743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Arial" panose="020B0604020202020204" pitchFamily="34" charset="0"/>
                <a:cs typeface="Arial" panose="020B0604020202020204" pitchFamily="34" charset="0"/>
              </a:rPr>
              <a:t>Postup pri podávaní elektronickej prihlášky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96B55F0-9070-15EC-9BD3-68EA49B30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hlinkClick r:id="rId2"/>
              </a:rPr>
              <a:t>https://help.edupage.org/sk/u646</a:t>
            </a:r>
            <a:endParaRPr lang="sk-SK" dirty="0"/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Prihlášku prosím vypĺňajte </a:t>
            </a:r>
            <a:r>
              <a:rPr lang="sk-S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počítači, nie na mobile!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(stáva sa, že sa takto údaje nedajú nahrať)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4FF6A591-CE46-063A-0B1F-A3667A036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805785"/>
            <a:ext cx="4077385" cy="209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85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Arial" pitchFamily="34" charset="0"/>
                <a:cs typeface="Arial" pitchFamily="34" charset="0"/>
              </a:rPr>
              <a:t>Kritériá prijatia na SŠ</a:t>
            </a:r>
            <a:endParaRPr lang="sk-S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sk-SK" sz="2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2200" dirty="0">
                <a:latin typeface="Arial" pitchFamily="34" charset="0"/>
                <a:cs typeface="Arial" pitchFamily="34" charset="0"/>
              </a:rPr>
              <a:t>priemer známok </a:t>
            </a:r>
          </a:p>
          <a:p>
            <a:pPr marL="0" indent="0">
              <a:buNone/>
            </a:pPr>
            <a:r>
              <a:rPr lang="sk-SK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/koncoročné vysvedčenie zo 6., 7., 8. ročníka a polročné vysvedčenie  v 9. ročníku/ (niektoré školy si to môžu upraviť)</a:t>
            </a:r>
          </a:p>
          <a:p>
            <a:pPr>
              <a:buFont typeface="Wingdings" pitchFamily="2" charset="2"/>
              <a:buChar char="Ø"/>
            </a:pPr>
            <a:r>
              <a:rPr lang="sk-SK" sz="2200" dirty="0">
                <a:latin typeface="Arial" pitchFamily="34" charset="0"/>
                <a:cs typeface="Arial" pitchFamily="34" charset="0"/>
              </a:rPr>
              <a:t> výsledky prijímacích skúšok</a:t>
            </a:r>
          </a:p>
          <a:p>
            <a:pPr>
              <a:buFont typeface="Wingdings" pitchFamily="2" charset="2"/>
              <a:buChar char="Ø"/>
            </a:pPr>
            <a:r>
              <a:rPr lang="sk-SK" sz="2200" dirty="0">
                <a:latin typeface="Arial" pitchFamily="34" charset="0"/>
                <a:cs typeface="Arial" pitchFamily="34" charset="0"/>
              </a:rPr>
              <a:t> výsledky Testovania 9</a:t>
            </a:r>
          </a:p>
          <a:p>
            <a:pPr marL="0" indent="0">
              <a:buNone/>
            </a:pPr>
            <a:r>
              <a:rPr lang="sk-SK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sk-SK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(bez prijímacieho konania budú žiaci prijatí ak dosiahnu aspoň 80% úspešnosť v T- 9 na odborné školy a aspoň 90% úspešnosť na gymnáziá</a:t>
            </a:r>
            <a:r>
              <a:rPr lang="sk-SK" sz="22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sk-SK" sz="2200" dirty="0">
                <a:latin typeface="Arial" pitchFamily="34" charset="0"/>
                <a:cs typeface="Arial" pitchFamily="34" charset="0"/>
              </a:rPr>
              <a:t> úspechy v súťažiach / diplomy, potvrdenia /</a:t>
            </a:r>
          </a:p>
          <a:p>
            <a:pPr>
              <a:buFont typeface="Wingdings" pitchFamily="2" charset="2"/>
              <a:buChar char="Ø"/>
            </a:pPr>
            <a:r>
              <a:rPr lang="sk-SK" sz="2200" dirty="0">
                <a:latin typeface="Arial" pitchFamily="34" charset="0"/>
                <a:cs typeface="Arial" pitchFamily="34" charset="0"/>
              </a:rPr>
              <a:t> úspešné ukončenie základnej školy</a:t>
            </a:r>
          </a:p>
        </p:txBody>
      </p:sp>
      <p:pic>
        <p:nvPicPr>
          <p:cNvPr id="5122" name="Picture 2" descr="G:\Voľba\ž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52400"/>
            <a:ext cx="2175656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Arial" panose="020B0604020202020204" pitchFamily="34" charset="0"/>
                <a:cs typeface="Arial" panose="020B0604020202020204" pitchFamily="34" charset="0"/>
              </a:rPr>
              <a:t>Úprava prijímacích pohovorov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42415" y="1371600"/>
            <a:ext cx="6591985" cy="4539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2800" dirty="0"/>
          </a:p>
          <a:p>
            <a:pPr marL="82296" indent="0">
              <a:buNone/>
            </a:pPr>
            <a:endParaRPr lang="sk-SK" sz="2200" dirty="0"/>
          </a:p>
          <a:p>
            <a:pPr marL="425196">
              <a:buFont typeface="Wingdings" panose="05000000000000000000" pitchFamily="2" charset="2"/>
              <a:buChar char="Ø"/>
            </a:pP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v súlade s platnou legislatívou si môžu dať rodičia</a:t>
            </a:r>
            <a:r>
              <a:rPr lang="sk-SK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žiakov, ktorí sa vzdelávajú podľa IVVP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 žiadosť o úpravu prijímacích pohovorov na SŠ</a:t>
            </a:r>
          </a:p>
          <a:p>
            <a:pPr>
              <a:buNone/>
            </a:pPr>
            <a:endParaRPr 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ku žiadosti treba  priložiť  správu so špeciálnopedagogického vyšetrenia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Arial" pitchFamily="34" charset="0"/>
                <a:cs typeface="Arial" pitchFamily="34" charset="0"/>
              </a:rPr>
              <a:t>Odkazy na stránky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49357" y="2133600"/>
            <a:ext cx="6591985" cy="3777622"/>
          </a:xfrm>
        </p:spPr>
        <p:txBody>
          <a:bodyPr>
            <a:normAutofit/>
          </a:bodyPr>
          <a:lstStyle/>
          <a:p>
            <a:endParaRPr lang="sk-SK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sk-SK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FFC73D7-05DC-AE35-2D3C-67F792BEB2D8}"/>
              </a:ext>
            </a:extLst>
          </p:cNvPr>
          <p:cNvSpPr txBox="1"/>
          <p:nvPr/>
        </p:nvSpPr>
        <p:spPr>
          <a:xfrm>
            <a:off x="2286000" y="2694492"/>
            <a:ext cx="54102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sk-SK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  <a:hlinkClick r:id="rId2" action="ppaction://hlinkpres?slideindex=1&amp;slidetitle=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b="1" dirty="0">
                <a:hlinkClick r:id="rId3"/>
              </a:rPr>
              <a:t>www.emiero.sk</a:t>
            </a:r>
            <a:endParaRPr lang="sk-SK" b="1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  <a:hlinkClick r:id="rId2" action="ppaction://hlinkpres?slideindex=1&amp;slidetitle=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hlinkClick r:id="rId4"/>
              </a:rPr>
              <a:t>www.strednapreteba.sk</a:t>
            </a:r>
            <a:endParaRPr lang="sk-SK" sz="18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  <a:hlinkClick r:id="rId5" action="ppaction://hlinkpres?slideindex=1&amp;slidetitle=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hlinkClick r:id="rId5" action="ppaction://hlinkpres?slideindex=1&amp;slidetitle="/>
              </a:rPr>
              <a:t>www.trendyprace.sk</a:t>
            </a:r>
            <a:endParaRPr lang="sk-SK" sz="18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18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http://mapaskol.iedu.sk –súhrnné informácie o možnostiach štúdia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https://dualvkocke.sk/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1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0F5A028E-A757-8532-F88F-05C3BEAF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Ďakujem za pozornosť.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EABE397-4054-8805-A8BB-3B56EAF4E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9367193"/>
      </p:ext>
    </p:extLst>
  </p:cSld>
  <p:clrMapOvr>
    <a:masterClrMapping/>
  </p:clrMapOvr>
</p:sld>
</file>

<file path=ppt/theme/theme1.xml><?xml version="1.0" encoding="utf-8"?>
<a:theme xmlns:a="http://schemas.openxmlformats.org/drawingml/2006/main" name="Dym">
  <a:themeElements>
    <a:clrScheme name="Modrá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1061</TotalTime>
  <Words>597</Words>
  <Application>Microsoft Office PowerPoint</Application>
  <PresentationFormat>Prezentácia na obrazovke (4:3)</PresentationFormat>
  <Paragraphs>90</Paragraphs>
  <Slides>13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20" baseType="lpstr">
      <vt:lpstr>Arial</vt:lpstr>
      <vt:lpstr>Arial Unicode MS</vt:lpstr>
      <vt:lpstr>Calibri</vt:lpstr>
      <vt:lpstr>Century Gothic</vt:lpstr>
      <vt:lpstr>Wingdings</vt:lpstr>
      <vt:lpstr>Wingdings 3</vt:lpstr>
      <vt:lpstr>Dym</vt:lpstr>
      <vt:lpstr>Voľba povolania </vt:lpstr>
      <vt:lpstr>Možnosti  odborného poradenstva</vt:lpstr>
      <vt:lpstr>Podľa čoho vybrať SŠ ?</vt:lpstr>
      <vt:lpstr>Ako postupovať na stránke svsmi:</vt:lpstr>
      <vt:lpstr>Informácie o prijímacom pokračovaní  </vt:lpstr>
      <vt:lpstr>Zoznam učebných odborov a študijných odborov,            v ktorých sa vyžaduje zdravotná spôsobilosť študovať príslušný odbor vzdelávania pre školský rok 2024/2025</vt:lpstr>
      <vt:lpstr>Zmena termínov talentových skúšok</vt:lpstr>
      <vt:lpstr>Dôležité termíny</vt:lpstr>
      <vt:lpstr>Postup pri podávaní elektronickej prihlášky</vt:lpstr>
      <vt:lpstr>Kritériá prijatia na SŠ</vt:lpstr>
      <vt:lpstr>Úprava prijímacích pohovorov</vt:lpstr>
      <vt:lpstr>Odkazy na stránky</vt:lpstr>
      <vt:lpstr>Ďakujem za pozornosť.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Voľba povolania</dc:title>
  <dc:creator>JUCO</dc:creator>
  <cp:lastModifiedBy>Katka Semková</cp:lastModifiedBy>
  <cp:revision>165</cp:revision>
  <dcterms:modified xsi:type="dcterms:W3CDTF">2024-12-20T13:12:34Z</dcterms:modified>
</cp:coreProperties>
</file>